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22" r:id="rId4"/>
    <p:sldId id="323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8" r:id="rId22"/>
    <p:sldId id="31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90" r:id="rId34"/>
    <p:sldId id="292" r:id="rId35"/>
    <p:sldId id="293" r:id="rId36"/>
    <p:sldId id="295" r:id="rId37"/>
    <p:sldId id="297" r:id="rId38"/>
    <p:sldId id="299" r:id="rId39"/>
    <p:sldId id="301" r:id="rId40"/>
    <p:sldId id="302" r:id="rId41"/>
    <p:sldId id="303" r:id="rId42"/>
    <p:sldId id="320" r:id="rId43"/>
    <p:sldId id="307" r:id="rId44"/>
    <p:sldId id="309" r:id="rId45"/>
    <p:sldId id="311" r:id="rId46"/>
    <p:sldId id="312" r:id="rId47"/>
    <p:sldId id="313" r:id="rId48"/>
    <p:sldId id="314" r:id="rId49"/>
    <p:sldId id="315" r:id="rId50"/>
    <p:sldId id="316" r:id="rId51"/>
    <p:sldId id="321" r:id="rId52"/>
    <p:sldId id="32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3A5862-362D-47EC-8828-7BF73482650E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DDDEB7-4E0E-45D2-8ED2-D0F6543D4F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pb_kraeved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ibi.spb.ru/sinelnikova/html_file/aleksandrovskiy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r.ru:8101/res/epubl/officia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ibi.spb.ru/sinelnikova/html_file/aleksandrovski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thenia.ru/folktee/CYBERSTOL/turma_lager/architektor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cspb.ru/ru/article.php?kod=2804011723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05273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Исследовательская работа учащихся. </a:t>
            </a:r>
            <a:r>
              <a:rPr lang="ru-RU" sz="3200" dirty="0"/>
              <a:t>Опыт составления и </a:t>
            </a:r>
            <a:r>
              <a:rPr lang="ru-RU" sz="3200" dirty="0" smtClean="0"/>
              <a:t>рецензирования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717032"/>
            <a:ext cx="6172200" cy="1371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Перевалова Мария Александровна</a:t>
            </a:r>
          </a:p>
          <a:p>
            <a:pPr algn="r"/>
            <a:r>
              <a:rPr lang="ru-RU" sz="2400" dirty="0" smtClean="0"/>
              <a:t>Методист, педагог дополнительного образования </a:t>
            </a:r>
            <a:r>
              <a:rPr lang="ru-RU" sz="2400" dirty="0" err="1" smtClean="0"/>
              <a:t>ОГПиДСИ</a:t>
            </a:r>
            <a:r>
              <a:rPr lang="ru-RU" sz="2400" dirty="0" smtClean="0"/>
              <a:t> ГБНОУ «СПБ ГДТЮ»</a:t>
            </a:r>
          </a:p>
          <a:p>
            <a:pPr algn="r"/>
            <a:r>
              <a:rPr lang="de-DE" sz="2400" dirty="0" err="1" smtClean="0">
                <a:hlinkClick r:id="rId2"/>
              </a:rPr>
              <a:t>spb</a:t>
            </a:r>
            <a:r>
              <a:rPr lang="en-US" sz="2400" dirty="0" smtClean="0">
                <a:hlinkClick r:id="rId2"/>
              </a:rPr>
              <a:t>_kraeved@mail.ru</a:t>
            </a:r>
            <a:endParaRPr lang="en-US" sz="2400" dirty="0" smtClean="0"/>
          </a:p>
          <a:p>
            <a:pPr algn="r"/>
            <a:r>
              <a:rPr lang="en-US" sz="2400" dirty="0" smtClean="0"/>
              <a:t>8(952)371-94-97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71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Требования к алфавитному списку использованной литературы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___________________________________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/>
              <a:t>Книги и статьи располагаются в общем алфавите;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/>
              <a:t>Сначала приводится литература на русском языке, затем на иностранных языках;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/>
              <a:t>Список должен быть пронумерован;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/>
              <a:t>Нумерация документов должна быть сплошной;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/>
              <a:t>Соответствие библиографическим </a:t>
            </a:r>
            <a:r>
              <a:rPr lang="ru-RU" sz="2400" dirty="0" smtClean="0"/>
              <a:t>стандартам (ГОСТ Р 7.0.5-2008 «Библиографическая ссылка»).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18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/>
              <a:t>Библиографическое описание книги</a:t>
            </a:r>
            <a:br>
              <a:rPr lang="ru-RU" sz="3200" b="1" dirty="0" smtClean="0"/>
            </a:br>
            <a:endParaRPr lang="ru-RU" sz="2000" b="1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715375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u="sng" dirty="0" smtClean="0"/>
              <a:t>Фамилия И. О. Заглавие. – Место : Издательство, год. –  Страницы.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Вильчковский</a:t>
            </a:r>
            <a:r>
              <a:rPr lang="ru-RU" sz="2400" dirty="0" smtClean="0"/>
              <a:t> </a:t>
            </a:r>
            <a:r>
              <a:rPr lang="ru-RU" sz="2400" dirty="0" smtClean="0"/>
              <a:t>С.Н. </a:t>
            </a:r>
            <a:r>
              <a:rPr lang="ru-RU" sz="2400" dirty="0" smtClean="0"/>
              <a:t>Царское Село. – СПб. : Титул, 1992. – 276 с.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Бройтман</a:t>
            </a:r>
            <a:r>
              <a:rPr lang="ru-RU" sz="2400" dirty="0" smtClean="0"/>
              <a:t> Л.И., Краснова Е.И. Большая Морская. </a:t>
            </a:r>
            <a:r>
              <a:rPr lang="ru-RU" sz="2000" dirty="0" smtClean="0"/>
              <a:t>–</a:t>
            </a:r>
            <a:r>
              <a:rPr lang="ru-RU" sz="2400" dirty="0" smtClean="0"/>
              <a:t> СПб. : Папирус, 1996. </a:t>
            </a:r>
            <a:r>
              <a:rPr lang="ru-RU" sz="2000" dirty="0" smtClean="0"/>
              <a:t>–</a:t>
            </a:r>
            <a:r>
              <a:rPr lang="ru-RU" sz="2400" dirty="0" smtClean="0"/>
              <a:t> 221</a:t>
            </a:r>
            <a:r>
              <a:rPr lang="en-US" sz="2400" dirty="0" smtClean="0"/>
              <a:t> </a:t>
            </a:r>
            <a:r>
              <a:rPr lang="ru-RU" sz="2400" dirty="0" smtClean="0"/>
              <a:t>с.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dirty="0" smtClean="0"/>
              <a:t>Игнатенко М.М., Гаврилов Г.М., Карпов Л.Н. Лесопарки Ленинграда. </a:t>
            </a:r>
            <a:r>
              <a:rPr lang="ru-RU" sz="2000" dirty="0" smtClean="0"/>
              <a:t>–</a:t>
            </a:r>
            <a:r>
              <a:rPr lang="ru-RU" sz="2400" dirty="0" smtClean="0"/>
              <a:t> Л. : </a:t>
            </a:r>
            <a:r>
              <a:rPr lang="ru-RU" sz="2400" dirty="0" err="1" smtClean="0"/>
              <a:t>Стройиздат</a:t>
            </a:r>
            <a:r>
              <a:rPr lang="ru-RU" sz="2400" dirty="0" smtClean="0"/>
              <a:t>, 1980. </a:t>
            </a:r>
            <a:r>
              <a:rPr lang="ru-RU" sz="2000" dirty="0" smtClean="0"/>
              <a:t>–</a:t>
            </a:r>
            <a:r>
              <a:rPr lang="ru-RU" sz="2400" dirty="0" smtClean="0"/>
              <a:t> 191</a:t>
            </a:r>
            <a:r>
              <a:rPr lang="en-US" sz="2400" dirty="0" smtClean="0"/>
              <a:t> </a:t>
            </a:r>
            <a:r>
              <a:rPr lang="ru-RU" sz="2400" dirty="0" smtClean="0"/>
              <a:t>с. 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55012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  <p:bldP spid="83971" grpId="1" build="p"/>
      <p:bldP spid="83971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92888" cy="1503040"/>
          </a:xfrm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ru-RU" sz="28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Библиографическое описание книги</a:t>
            </a:r>
            <a:br>
              <a:rPr lang="ru-RU" sz="28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 заглавием </a:t>
            </a:r>
            <a:r>
              <a:rPr lang="ru-RU" sz="28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2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более авторов, сборники, материалы конференций, справочники)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420888"/>
            <a:ext cx="8642350" cy="29523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400" dirty="0" smtClean="0"/>
              <a:t>Заповедная </a:t>
            </a:r>
            <a:r>
              <a:rPr lang="ru-RU" sz="2400" dirty="0" smtClean="0"/>
              <a:t>зона Ленинграда: вчера, сегодня, завтра : материалы науч.-</a:t>
            </a:r>
            <a:r>
              <a:rPr lang="ru-RU" sz="2400" dirty="0" err="1" smtClean="0"/>
              <a:t>практ</a:t>
            </a:r>
            <a:r>
              <a:rPr lang="ru-RU" sz="2400" dirty="0" smtClean="0"/>
              <a:t>. </a:t>
            </a:r>
            <a:r>
              <a:rPr lang="ru-RU" sz="2400" dirty="0" err="1" smtClean="0"/>
              <a:t>конф</a:t>
            </a:r>
            <a:r>
              <a:rPr lang="ru-RU" sz="2400" dirty="0" smtClean="0"/>
              <a:t>. / </a:t>
            </a:r>
            <a:r>
              <a:rPr lang="ru-RU" sz="2400" dirty="0" err="1" smtClean="0"/>
              <a:t>Гос</a:t>
            </a:r>
            <a:r>
              <a:rPr lang="ru-RU" sz="2400" dirty="0" smtClean="0"/>
              <a:t>. музей истории Ленинграда, Ленингр. </a:t>
            </a:r>
            <a:r>
              <a:rPr lang="ru-RU" sz="2400" dirty="0" err="1" smtClean="0"/>
              <a:t>отд-ние</a:t>
            </a:r>
            <a:r>
              <a:rPr lang="ru-RU" sz="2400" dirty="0" smtClean="0"/>
              <a:t> Сов. фонда культуры. – Л., 1989. – 91 с.</a:t>
            </a:r>
            <a:endParaRPr lang="ru-RU" sz="36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Быт пушкинского Петербурга : опыт </a:t>
            </a:r>
            <a:r>
              <a:rPr lang="ru-RU" sz="2400" dirty="0" err="1" smtClean="0"/>
              <a:t>энцикл</a:t>
            </a:r>
            <a:r>
              <a:rPr lang="ru-RU" sz="2400" dirty="0" smtClean="0"/>
              <a:t>. слов. : [в 2 кн.]. – СПб. : Изд-во Ивана </a:t>
            </a:r>
            <a:r>
              <a:rPr lang="ru-RU" sz="2400" dirty="0" err="1" smtClean="0"/>
              <a:t>Лимбаха</a:t>
            </a:r>
            <a:r>
              <a:rPr lang="ru-RU" sz="2400" dirty="0" smtClean="0"/>
              <a:t>, 2005. </a:t>
            </a:r>
            <a:endParaRPr lang="ru-RU" sz="36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	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538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Сведения об издании</a:t>
            </a:r>
            <a:br>
              <a:rPr lang="ru-RU" sz="4000" smtClean="0"/>
            </a:br>
            <a:r>
              <a:rPr lang="ru-RU" sz="4000" smtClean="0"/>
              <a:t>____________________________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err="1" smtClean="0"/>
              <a:t>Нежиховский</a:t>
            </a:r>
            <a:r>
              <a:rPr lang="ru-RU" sz="2800" dirty="0" smtClean="0"/>
              <a:t> Р.А. Река Нева. – </a:t>
            </a:r>
            <a:r>
              <a:rPr lang="ru-RU" sz="2800" u="sng" dirty="0" smtClean="0"/>
              <a:t>3-е изд., </a:t>
            </a:r>
            <a:r>
              <a:rPr lang="ru-RU" sz="2800" u="sng" dirty="0" err="1" smtClean="0"/>
              <a:t>перераб</a:t>
            </a:r>
            <a:r>
              <a:rPr lang="ru-RU" sz="2800" u="sng" dirty="0" smtClean="0"/>
              <a:t>. и доп</a:t>
            </a:r>
            <a:r>
              <a:rPr lang="ru-RU" sz="2800" dirty="0" smtClean="0"/>
              <a:t>. – Л.</a:t>
            </a:r>
            <a:r>
              <a:rPr lang="ru-RU" sz="2800" dirty="0" smtClean="0">
                <a:latin typeface="Arial" pitchFamily="34" charset="0"/>
              </a:rPr>
              <a:t> : </a:t>
            </a:r>
            <a:r>
              <a:rPr lang="ru-RU" sz="2800" dirty="0" err="1" smtClean="0">
                <a:latin typeface="Arial" pitchFamily="34" charset="0"/>
              </a:rPr>
              <a:t>Гидрометеоиздат</a:t>
            </a:r>
            <a:r>
              <a:rPr lang="ru-RU" sz="2800" dirty="0" smtClean="0"/>
              <a:t>, 1973. – 192</a:t>
            </a:r>
            <a:r>
              <a:rPr lang="en-US" sz="2800" dirty="0" smtClean="0"/>
              <a:t> </a:t>
            </a:r>
            <a:r>
              <a:rPr lang="ru-RU" sz="2800" dirty="0" smtClean="0"/>
              <a:t>с.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Вильчковский</a:t>
            </a:r>
            <a:r>
              <a:rPr lang="ru-RU" sz="2800" dirty="0" smtClean="0"/>
              <a:t> С.Н. Царское Село. – </a:t>
            </a:r>
            <a:r>
              <a:rPr lang="ru-RU" sz="2800" dirty="0" err="1" smtClean="0"/>
              <a:t>Репр</a:t>
            </a:r>
            <a:r>
              <a:rPr lang="ru-RU" sz="2800" dirty="0" smtClean="0"/>
              <a:t>. </a:t>
            </a:r>
            <a:r>
              <a:rPr lang="ru-RU" sz="2800" dirty="0" err="1" smtClean="0"/>
              <a:t>воспр</a:t>
            </a:r>
            <a:r>
              <a:rPr lang="ru-RU" sz="2800" dirty="0" smtClean="0"/>
              <a:t>. изд. 1911 г. – СПб. : Титул, 1992. – 276 с.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64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Сведения об издательстве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Москва = М.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Санкт-Петербург = СПб.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Петроград = </a:t>
            </a:r>
            <a:r>
              <a:rPr lang="ru-RU" sz="2400" dirty="0" err="1"/>
              <a:t>Пг</a:t>
            </a:r>
            <a:r>
              <a:rPr lang="ru-RU" sz="2400" dirty="0"/>
              <a:t>.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Ленинград = 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В каталоге: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/>
              <a:t>Малиновский К.В. </a:t>
            </a:r>
            <a:r>
              <a:rPr lang="ru-RU" sz="2000" dirty="0" err="1"/>
              <a:t>Доминико</a:t>
            </a:r>
            <a:r>
              <a:rPr lang="ru-RU" sz="2000" dirty="0"/>
              <a:t> </a:t>
            </a:r>
            <a:r>
              <a:rPr lang="ru-RU" sz="2000" dirty="0" err="1"/>
              <a:t>Трезини</a:t>
            </a:r>
            <a:r>
              <a:rPr lang="ru-RU" sz="2000" dirty="0"/>
              <a:t>. – Санкт-Петербург : </a:t>
            </a:r>
            <a:r>
              <a:rPr lang="ru-RU" sz="2000" dirty="0" err="1"/>
              <a:t>Крига</a:t>
            </a:r>
            <a:r>
              <a:rPr lang="ru-RU" sz="2000" dirty="0"/>
              <a:t>, 2007. – 231 с.</a:t>
            </a: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В списке: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/>
              <a:t>Малиновский К.В. </a:t>
            </a:r>
            <a:r>
              <a:rPr lang="ru-RU" sz="2000" dirty="0" err="1"/>
              <a:t>Доминико</a:t>
            </a:r>
            <a:r>
              <a:rPr lang="ru-RU" sz="2000" dirty="0"/>
              <a:t> </a:t>
            </a:r>
            <a:r>
              <a:rPr lang="ru-RU" sz="2000" dirty="0" err="1"/>
              <a:t>Трезини</a:t>
            </a:r>
            <a:r>
              <a:rPr lang="ru-RU" sz="2000" dirty="0"/>
              <a:t>. – СПб. : </a:t>
            </a:r>
            <a:r>
              <a:rPr lang="ru-RU" sz="2000" dirty="0" err="1"/>
              <a:t>Крига</a:t>
            </a:r>
            <a:r>
              <a:rPr lang="ru-RU" sz="2000" dirty="0"/>
              <a:t>, 2007. – 231 с.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704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>Выходные данные</a:t>
            </a:r>
            <a:br>
              <a:rPr lang="ru-RU" sz="3200" dirty="0" smtClean="0"/>
            </a:br>
            <a:r>
              <a:rPr lang="ru-RU" sz="2800" dirty="0" smtClean="0"/>
              <a:t>место издания : издательство, год издания</a:t>
            </a:r>
            <a:br>
              <a:rPr lang="ru-RU" sz="2800" dirty="0" smtClean="0"/>
            </a:br>
            <a:r>
              <a:rPr lang="ru-RU" sz="2800" dirty="0" smtClean="0"/>
              <a:t>____________________________________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М. ; СПб. : Наука, 1999.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М. : </a:t>
            </a:r>
            <a:r>
              <a:rPr lang="ru-RU" sz="2800" dirty="0" err="1"/>
              <a:t>ЭКСМО-пресс</a:t>
            </a:r>
            <a:r>
              <a:rPr lang="ru-RU" sz="2800" dirty="0"/>
              <a:t> ; СПб. : Лицей, 2000.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М. : Мир : Лицей , 2005. 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СПб. : </a:t>
            </a:r>
            <a:r>
              <a:rPr lang="en-US" sz="2800" dirty="0"/>
              <a:t>[</a:t>
            </a:r>
            <a:r>
              <a:rPr lang="ru-RU" sz="2800" dirty="0"/>
              <a:t>б. и.</a:t>
            </a:r>
            <a:r>
              <a:rPr lang="en-US" sz="2800" dirty="0"/>
              <a:t>],</a:t>
            </a:r>
            <a:r>
              <a:rPr lang="ru-RU" sz="2800" dirty="0"/>
              <a:t> </a:t>
            </a:r>
            <a:r>
              <a:rPr lang="en-US" sz="2800" dirty="0"/>
              <a:t>[</a:t>
            </a:r>
            <a:r>
              <a:rPr lang="ru-RU" sz="2800" dirty="0"/>
              <a:t>2000</a:t>
            </a:r>
            <a:r>
              <a:rPr lang="en-US" sz="2800" dirty="0"/>
              <a:t>]</a:t>
            </a:r>
            <a:r>
              <a:rPr lang="ru-RU" sz="28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4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Сведения об объеме</a:t>
            </a:r>
            <a:br>
              <a:rPr lang="ru-RU" sz="3200" smtClean="0"/>
            </a:br>
            <a:r>
              <a:rPr lang="ru-RU" sz="3200" smtClean="0"/>
              <a:t>(число страниц, листов, столбцов)</a:t>
            </a:r>
            <a:br>
              <a:rPr lang="ru-RU" sz="3200" smtClean="0"/>
            </a:br>
            <a:r>
              <a:rPr lang="ru-RU" sz="3200" smtClean="0"/>
              <a:t>________________________________</a:t>
            </a:r>
            <a:endParaRPr lang="ru-RU" sz="2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6565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ru-RU" sz="2800" dirty="0" smtClean="0"/>
              <a:t>Греч А.Н. Весь Петербург в кармане : справ. кн. для </a:t>
            </a:r>
            <a:r>
              <a:rPr lang="ru-RU" sz="2800" dirty="0" err="1" smtClean="0"/>
              <a:t>столич</a:t>
            </a:r>
            <a:r>
              <a:rPr lang="ru-RU" sz="2800" dirty="0" smtClean="0"/>
              <a:t>. жителей и приезжих с планом Петербурга / А.Н.Греч. – 2-е изд., </a:t>
            </a:r>
            <a:r>
              <a:rPr lang="ru-RU" sz="2800" dirty="0" err="1" smtClean="0"/>
              <a:t>испр</a:t>
            </a:r>
            <a:r>
              <a:rPr lang="ru-RU" sz="2800" dirty="0" smtClean="0"/>
              <a:t>. и доп. – СПб. : тип. Н. Греча, 1851. – </a:t>
            </a:r>
            <a:r>
              <a:rPr lang="ru-RU" sz="2800" u="sng" dirty="0" smtClean="0"/>
              <a:t>630 с.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Памятная книга по </a:t>
            </a:r>
            <a:r>
              <a:rPr lang="ru-RU" sz="2800" dirty="0" err="1" smtClean="0"/>
              <a:t>С.-Петербургской</a:t>
            </a:r>
            <a:r>
              <a:rPr lang="ru-RU" sz="2800" dirty="0" smtClean="0"/>
              <a:t> епархии / сост. под ред. Н.</a:t>
            </a:r>
            <a:r>
              <a:rPr lang="en-US" sz="2800" dirty="0" smtClean="0"/>
              <a:t> </a:t>
            </a:r>
            <a:r>
              <a:rPr lang="ru-RU" sz="2800" dirty="0" smtClean="0"/>
              <a:t>М.</a:t>
            </a:r>
            <a:r>
              <a:rPr lang="en-US" sz="2800" dirty="0" smtClean="0"/>
              <a:t> </a:t>
            </a:r>
            <a:r>
              <a:rPr lang="ru-RU" sz="2800" dirty="0" err="1" smtClean="0"/>
              <a:t>Кутепова</a:t>
            </a:r>
            <a:r>
              <a:rPr lang="ru-RU" sz="2800" dirty="0" smtClean="0"/>
              <a:t>. - СПб. : тип. Отд. корпуса </a:t>
            </a:r>
            <a:r>
              <a:rPr lang="ru-RU" sz="2800" dirty="0" err="1" smtClean="0"/>
              <a:t>погран</a:t>
            </a:r>
            <a:r>
              <a:rPr lang="ru-RU" sz="2800" dirty="0" smtClean="0"/>
              <a:t>. стражи, 1899. - [4], 72, 508 </a:t>
            </a:r>
            <a:r>
              <a:rPr lang="ru-RU" sz="2800" dirty="0" err="1" smtClean="0"/>
              <a:t>стб</a:t>
            </a:r>
            <a:r>
              <a:rPr lang="ru-RU" sz="2800" dirty="0" smtClean="0"/>
              <a:t>.</a:t>
            </a:r>
          </a:p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346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Статья из сборника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3200" smtClean="0"/>
              <a:t>_________________________________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/>
          </a:p>
          <a:p>
            <a:pPr eaLnBrk="1" hangingPunct="1">
              <a:defRPr/>
            </a:pPr>
            <a:r>
              <a:rPr lang="ru-RU" sz="2400" dirty="0" err="1" smtClean="0"/>
              <a:t>Барбинова</a:t>
            </a:r>
            <a:r>
              <a:rPr lang="ru-RU" sz="2400" dirty="0" smtClean="0"/>
              <a:t> Г.В.   Деревянные двери и ворота Санкт-Петербурга // Четвертые открытые слушания «Института Петербурга» : </a:t>
            </a:r>
            <a:r>
              <a:rPr lang="ru-RU" sz="2400" dirty="0" err="1" smtClean="0"/>
              <a:t>ежегод</a:t>
            </a:r>
            <a:r>
              <a:rPr lang="ru-RU" sz="2400" dirty="0" smtClean="0"/>
              <a:t>. </a:t>
            </a:r>
            <a:r>
              <a:rPr lang="ru-RU" sz="2400" dirty="0" err="1" smtClean="0"/>
              <a:t>конф</a:t>
            </a:r>
            <a:r>
              <a:rPr lang="ru-RU" sz="2400" dirty="0" smtClean="0"/>
              <a:t>. по проблемам </a:t>
            </a:r>
            <a:r>
              <a:rPr lang="ru-RU" sz="2400" dirty="0" err="1" smtClean="0"/>
              <a:t>петербурговедения</a:t>
            </a:r>
            <a:r>
              <a:rPr lang="ru-RU" sz="2400" dirty="0" smtClean="0"/>
              <a:t>. </a:t>
            </a:r>
            <a:r>
              <a:rPr lang="ru-RU" sz="2800" dirty="0" smtClean="0"/>
              <a:t>–</a:t>
            </a:r>
            <a:r>
              <a:rPr lang="ru-RU" sz="2400" dirty="0" smtClean="0"/>
              <a:t> СПб., 1997. </a:t>
            </a:r>
            <a:r>
              <a:rPr lang="ru-RU" sz="2800" dirty="0" smtClean="0"/>
              <a:t>–</a:t>
            </a:r>
            <a:r>
              <a:rPr lang="ru-RU" sz="2400" dirty="0" smtClean="0"/>
              <a:t> С. 18–27.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dirty="0" err="1" smtClean="0"/>
              <a:t>Чистович</a:t>
            </a:r>
            <a:r>
              <a:rPr lang="ru-RU" sz="2400" dirty="0" smtClean="0"/>
              <a:t> И.А. Свято-Троицкая Александро-Невская лавра // Историко-статистические сведения о </a:t>
            </a:r>
            <a:r>
              <a:rPr lang="ru-RU" sz="2400" dirty="0" err="1" smtClean="0"/>
              <a:t>С.-Петербургской</a:t>
            </a:r>
            <a:r>
              <a:rPr lang="ru-RU" sz="2400" dirty="0" smtClean="0"/>
              <a:t> епархии. – СПб., 1884. – </a:t>
            </a:r>
            <a:r>
              <a:rPr lang="ru-RU" sz="2400" dirty="0" err="1" smtClean="0"/>
              <a:t>Вып</a:t>
            </a:r>
            <a:r>
              <a:rPr lang="ru-RU" sz="2400" dirty="0" smtClean="0"/>
              <a:t>. 8. – С. 477–513.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350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Статья из журнала</a:t>
            </a:r>
            <a:br>
              <a:rPr lang="ru-RU" smtClean="0"/>
            </a:br>
            <a:r>
              <a:rPr lang="ru-RU" sz="3200" smtClean="0"/>
              <a:t>___________________________________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Прошин Г.Г. Символы Санкт-Петербурга // Наука и религия. – 1994. – № 2. – С.10–14 ; № 4. – С. 10–13.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Каменский А.Б. Иван </a:t>
            </a:r>
            <a:r>
              <a:rPr lang="en-US" sz="2800" dirty="0" smtClean="0"/>
              <a:t>VI </a:t>
            </a:r>
            <a:r>
              <a:rPr lang="ru-RU" sz="2800" dirty="0" smtClean="0"/>
              <a:t>Антонович // </a:t>
            </a:r>
            <a:r>
              <a:rPr lang="ru-RU" sz="2800" dirty="0" err="1" smtClean="0"/>
              <a:t>Вопр</a:t>
            </a:r>
            <a:r>
              <a:rPr lang="ru-RU" sz="2800" dirty="0" smtClean="0"/>
              <a:t>. истории. – 1997. – № 8/9. – С. 50-62.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err="1" smtClean="0"/>
              <a:t>Всеволодский-Гернгросс</a:t>
            </a:r>
            <a:r>
              <a:rPr lang="ru-RU" sz="2800" dirty="0" smtClean="0"/>
              <a:t> В.Н. Театральные здания в Санкт-Петербурге в </a:t>
            </a:r>
            <a:r>
              <a:rPr lang="en-US" sz="2800" dirty="0" smtClean="0"/>
              <a:t>XVIII </a:t>
            </a:r>
            <a:r>
              <a:rPr lang="ru-RU" sz="2800" dirty="0" smtClean="0"/>
              <a:t>столетии // Старые годы. – 1910. – Февр. – С. 3-26 ; Март. – С. 18-35.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81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СТАТЬЯ ИЗ ЭНЦИКЛОПЕДИИ</a:t>
            </a:r>
            <a:br>
              <a:rPr lang="ru-RU" sz="3200" smtClean="0"/>
            </a:br>
            <a:r>
              <a:rPr lang="ru-RU" sz="3200" smtClean="0"/>
              <a:t>_______________________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565650"/>
          </a:xfrm>
        </p:spPr>
        <p:txBody>
          <a:bodyPr/>
          <a:lstStyle/>
          <a:p>
            <a:pPr eaLnBrk="1" hangingPunct="1">
              <a:defRPr/>
            </a:pPr>
            <a:endParaRPr lang="ru-RU" i="1" dirty="0" smtClean="0"/>
          </a:p>
          <a:p>
            <a:pPr eaLnBrk="1" hangingPunct="1">
              <a:defRPr/>
            </a:pPr>
            <a:r>
              <a:rPr lang="ru-RU" sz="2800" dirty="0"/>
              <a:t>Привалов В.Д. Мойка // Санкт-Петербург : энциклопедия. – СПб. ; М., 2004. – С. 530–531.</a:t>
            </a:r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r>
              <a:rPr lang="ru-RU" sz="2800" dirty="0" err="1"/>
              <a:t>Берташ</a:t>
            </a:r>
            <a:r>
              <a:rPr lang="ru-RU" sz="2800" dirty="0"/>
              <a:t> А.В., Кириков Б.М. Горностаев Алексей Максимович // Три века Санкт-Петербурга : энциклопедия : в 3 т. – СПб. – Т. 2, кн. 2. – С. 163–165.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185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Начало…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025208" cy="487375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Цели</a:t>
            </a:r>
          </a:p>
          <a:p>
            <a:r>
              <a:rPr lang="ru-RU" sz="4800" dirty="0" smtClean="0"/>
              <a:t>Задачи</a:t>
            </a:r>
          </a:p>
          <a:p>
            <a:r>
              <a:rPr lang="ru-RU" sz="4800" dirty="0" smtClean="0"/>
              <a:t>План</a:t>
            </a:r>
          </a:p>
          <a:p>
            <a:r>
              <a:rPr lang="ru-RU" sz="4800" dirty="0" smtClean="0"/>
              <a:t>Круг литературы и источников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20666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Статья из газеты</a:t>
            </a:r>
            <a:br>
              <a:rPr lang="ru-RU" sz="4000" smtClean="0"/>
            </a:br>
            <a:r>
              <a:rPr lang="ru-RU" sz="3200" smtClean="0"/>
              <a:t>___________________________________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  <a:p>
            <a:pPr lvl="1" eaLnBrk="1" hangingPunct="1">
              <a:defRPr/>
            </a:pPr>
            <a:r>
              <a:rPr lang="ru-RU" sz="2400" smtClean="0"/>
              <a:t>Карохин Л. По проектам Месмахера // Веч. Ленинград. – 1991. – 14 марта.</a:t>
            </a:r>
          </a:p>
          <a:p>
            <a:pPr lvl="1" eaLnBrk="1" hangingPunct="1">
              <a:defRPr/>
            </a:pPr>
            <a:endParaRPr lang="ru-RU" sz="2400" smtClean="0"/>
          </a:p>
          <a:p>
            <a:pPr lvl="1" eaLnBrk="1" hangingPunct="1">
              <a:defRPr/>
            </a:pPr>
            <a:r>
              <a:rPr lang="ru-RU" sz="2400" smtClean="0"/>
              <a:t>Гречук Н. На крыше – за три копейки //</a:t>
            </a:r>
            <a:r>
              <a:rPr lang="en-US" sz="2400" smtClean="0"/>
              <a:t> </a:t>
            </a:r>
            <a:r>
              <a:rPr lang="ru-RU" sz="2400" smtClean="0"/>
              <a:t>С.-Петерб. ведомости. – 1998. – 19 сент.</a:t>
            </a:r>
          </a:p>
          <a:p>
            <a:pPr lvl="1" eaLnBrk="1" hangingPunct="1">
              <a:defRPr/>
            </a:pPr>
            <a:endParaRPr lang="ru-RU" sz="2400" smtClean="0"/>
          </a:p>
          <a:p>
            <a:pPr lvl="1" eaLnBrk="1" hangingPunct="1">
              <a:defRPr/>
            </a:pPr>
            <a:r>
              <a:rPr lang="ru-RU" sz="2400" smtClean="0"/>
              <a:t>Буренин В. Критические очерки // Новое время. – 1899. – 19 нояб. (№ 8524). </a:t>
            </a:r>
          </a:p>
        </p:txBody>
      </p:sp>
    </p:spTree>
    <p:extLst>
      <p:ext uri="{BB962C8B-B14F-4D97-AF65-F5344CB8AC3E}">
        <p14:creationId xmlns:p14="http://schemas.microsoft.com/office/powerpoint/2010/main" val="25248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29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Библиографическое описание электронных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020329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7500"/>
            <a:ext cx="7467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Не стоит забывать, интернет – это средство передачи информации, а не источник….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55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Библиографическое описание электронных ресурсов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Автор</a:t>
            </a:r>
          </a:p>
          <a:p>
            <a:pPr eaLnBrk="1" hangingPunct="1">
              <a:defRPr/>
            </a:pPr>
            <a:r>
              <a:rPr lang="ru-RU" sz="2800" u="sng" smtClean="0"/>
              <a:t>Заглавие документа</a:t>
            </a: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Сведения об ответственности</a:t>
            </a:r>
          </a:p>
          <a:p>
            <a:pPr eaLnBrk="1" hangingPunct="1">
              <a:defRPr/>
            </a:pPr>
            <a:r>
              <a:rPr lang="ru-RU" sz="2800" smtClean="0"/>
              <a:t>Заглавие источника</a:t>
            </a:r>
          </a:p>
          <a:p>
            <a:pPr eaLnBrk="1" hangingPunct="1">
              <a:defRPr/>
            </a:pPr>
            <a:r>
              <a:rPr lang="ru-RU" sz="2800" smtClean="0"/>
              <a:t>Дата создания документа</a:t>
            </a:r>
          </a:p>
          <a:p>
            <a:pPr eaLnBrk="1" hangingPunct="1">
              <a:defRPr/>
            </a:pPr>
            <a:r>
              <a:rPr lang="en-US" sz="2800" u="sng" smtClean="0"/>
              <a:t>URL</a:t>
            </a:r>
            <a:r>
              <a:rPr lang="ru-RU" sz="2800" u="sng" smtClean="0"/>
              <a:t> - электронный адрес</a:t>
            </a: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Дата обращения к документу</a:t>
            </a:r>
          </a:p>
        </p:txBody>
      </p:sp>
    </p:spTree>
    <p:extLst>
      <p:ext uri="{BB962C8B-B14F-4D97-AF65-F5344CB8AC3E}">
        <p14:creationId xmlns:p14="http://schemas.microsoft.com/office/powerpoint/2010/main" val="328205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Чаще всего</a:t>
            </a:r>
            <a:r>
              <a:rPr lang="en-US" i="1" smtClean="0"/>
              <a:t>!</a:t>
            </a:r>
            <a:r>
              <a:rPr lang="ru-RU" i="1" smtClean="0"/>
              <a:t/>
            </a:r>
            <a:br>
              <a:rPr lang="ru-RU" i="1" smtClean="0"/>
            </a:br>
            <a:r>
              <a:rPr lang="ru-RU" i="1" smtClean="0"/>
              <a:t>________________________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u="sng" smtClean="0">
                <a:solidFill>
                  <a:srgbClr val="0000FF"/>
                </a:solidFill>
                <a:effectLst/>
                <a:hlinkClick r:id="rId2"/>
              </a:rPr>
              <a:t>http://stud.ibi.spb.ru/sinelnikova/html_file/aleksandrovskiy.html</a:t>
            </a:r>
            <a:endParaRPr lang="ru-RU" smtClean="0">
              <a:effectLst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ru-RU" smtClean="0">
              <a:effectLst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mtClean="0">
                <a:effectLst/>
              </a:rPr>
              <a:t>Александровский парк. </a:t>
            </a:r>
            <a:r>
              <a:rPr lang="ru-RU" u="sng" smtClean="0">
                <a:solidFill>
                  <a:srgbClr val="0000FF"/>
                </a:solidFill>
                <a:effectLst/>
                <a:hlinkClick r:id="rId2"/>
              </a:rPr>
              <a:t>http://stud.ibi.spb.ru/sinelnikova/html_file/aleksandrovskiy.html</a:t>
            </a:r>
            <a:endParaRPr lang="ru-RU" u="sng" smtClean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4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1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492625"/>
          </a:xfrm>
        </p:spPr>
        <p:txBody>
          <a:bodyPr/>
          <a:lstStyle/>
          <a:p>
            <a:pPr eaLnBrk="1" hangingPunct="1">
              <a:defRPr/>
            </a:pPr>
            <a:endParaRPr lang="ru-RU" sz="2800" i="1" dirty="0" smtClean="0"/>
          </a:p>
          <a:p>
            <a:pPr eaLnBrk="1" hangingPunct="1">
              <a:defRPr/>
            </a:pPr>
            <a:r>
              <a:rPr lang="ru-RU" sz="2800" i="1" dirty="0" err="1" smtClean="0"/>
              <a:t>Раздорский</a:t>
            </a:r>
            <a:r>
              <a:rPr lang="ru-RU" sz="2800" i="1" dirty="0" smtClean="0"/>
              <a:t> А.И. </a:t>
            </a:r>
            <a:r>
              <a:rPr lang="ru-RU" sz="2800" dirty="0" smtClean="0"/>
              <a:t>Общие печатные списки должностных лиц губерний и областей Российской империи (1841–1908) : </a:t>
            </a:r>
            <a:r>
              <a:rPr lang="ru-RU" sz="2800" dirty="0" err="1" smtClean="0"/>
              <a:t>библиогр</a:t>
            </a:r>
            <a:r>
              <a:rPr lang="ru-RU" sz="2800" dirty="0" smtClean="0"/>
              <a:t>. указ. / Рос. </a:t>
            </a:r>
            <a:r>
              <a:rPr lang="ru-RU" sz="2800" dirty="0" err="1" smtClean="0"/>
              <a:t>нац</a:t>
            </a:r>
            <a:r>
              <a:rPr lang="ru-RU" sz="2800" dirty="0" smtClean="0"/>
              <a:t>. б-ка. – СПб., 2003. – </a:t>
            </a:r>
            <a:r>
              <a:rPr lang="en-US" sz="2800" dirty="0" smtClean="0"/>
              <a:t>URL</a:t>
            </a:r>
            <a:r>
              <a:rPr lang="ru-RU" sz="2800" dirty="0" smtClean="0"/>
              <a:t>: </a:t>
            </a:r>
            <a:r>
              <a:rPr lang="ru-RU" sz="2800" dirty="0" smtClean="0">
                <a:hlinkClick r:id="rId2"/>
              </a:rPr>
              <a:t>http://www.nlr.ru:8101/res/epubl/official/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4050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81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31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В результате</a:t>
            </a:r>
            <a:br>
              <a:rPr lang="ru-RU" i="1" smtClean="0"/>
            </a:br>
            <a:r>
              <a:rPr lang="ru-RU" i="1" smtClean="0"/>
              <a:t>________________________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2800" dirty="0" smtClean="0"/>
              <a:t>Александровский парк // Сады и парки пригородов Петербурга : </a:t>
            </a:r>
            <a:r>
              <a:rPr lang="en-US" sz="2800" dirty="0" smtClean="0"/>
              <a:t>[</a:t>
            </a:r>
            <a:r>
              <a:rPr lang="ru-RU" sz="2800" dirty="0" smtClean="0"/>
              <a:t>сайт</a:t>
            </a:r>
            <a:r>
              <a:rPr lang="en-US" sz="2800" dirty="0" smtClean="0"/>
              <a:t>]</a:t>
            </a:r>
            <a:r>
              <a:rPr lang="ru-RU" sz="2800" dirty="0" smtClean="0"/>
              <a:t>. – </a:t>
            </a:r>
            <a:r>
              <a:rPr lang="en-US" sz="2800" dirty="0" smtClean="0"/>
              <a:t>URL</a:t>
            </a:r>
            <a:r>
              <a:rPr lang="ru-RU" sz="2800" dirty="0" smtClean="0"/>
              <a:t>: </a:t>
            </a:r>
            <a:r>
              <a:rPr lang="ru-RU" sz="2800" dirty="0" smtClean="0">
                <a:hlinkClick r:id="rId2"/>
              </a:rPr>
              <a:t>http://stud.ibi.spb.ru/sinelnikova/html_file/aleksandrovskiy.html</a:t>
            </a:r>
            <a:r>
              <a:rPr lang="ru-RU" sz="2800" dirty="0" smtClean="0"/>
              <a:t> (дата обращения: 16.10.2008).</a:t>
            </a:r>
          </a:p>
          <a:p>
            <a:pPr eaLnBrk="1" hangingPunct="1">
              <a:defRPr/>
            </a:pPr>
            <a:endParaRPr lang="ru-RU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782960"/>
          </a:xfrm>
        </p:spPr>
        <p:txBody>
          <a:bodyPr/>
          <a:lstStyle/>
          <a:p>
            <a:pPr algn="ctr"/>
            <a:r>
              <a:rPr lang="ru-RU" sz="3600" b="1" dirty="0" smtClean="0"/>
              <a:t>цели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91552"/>
            <a:ext cx="8219256" cy="4873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Проблемы исследования не соизмеримы силам учащихся</a:t>
            </a:r>
          </a:p>
          <a:p>
            <a:r>
              <a:rPr lang="ru-RU" sz="2800" dirty="0" smtClean="0"/>
              <a:t>Темы исследования – хорошо изученные, где сложно найти что-то новое</a:t>
            </a:r>
          </a:p>
          <a:p>
            <a:r>
              <a:rPr lang="ru-RU" sz="2800" dirty="0" smtClean="0"/>
              <a:t>Лучший выход: </a:t>
            </a:r>
          </a:p>
          <a:p>
            <a:pPr lvl="1"/>
            <a:r>
              <a:rPr lang="ru-RU" sz="2800" dirty="0" smtClean="0"/>
              <a:t>история своей семьи (использование личных архивов)</a:t>
            </a:r>
          </a:p>
          <a:p>
            <a:pPr lvl="1"/>
            <a:r>
              <a:rPr lang="ru-RU" sz="2800" dirty="0" smtClean="0"/>
              <a:t>история неизвестных петербуржцев</a:t>
            </a:r>
          </a:p>
          <a:p>
            <a:pPr lvl="1"/>
            <a:r>
              <a:rPr lang="ru-RU" sz="2800" dirty="0" smtClean="0"/>
              <a:t>история одного дома</a:t>
            </a:r>
          </a:p>
          <a:p>
            <a:pPr lvl="1"/>
            <a:r>
              <a:rPr lang="ru-RU" sz="2800" b="1" dirty="0" smtClean="0"/>
              <a:t>история экспоната школьного музея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56802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53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34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2800" i="1" dirty="0" smtClean="0"/>
              <a:t>Тихомиров И</a:t>
            </a:r>
            <a:r>
              <a:rPr lang="ru-RU" sz="2800" dirty="0" smtClean="0"/>
              <a:t>. Топонимика Пороховых // Окрестности Петербурга : </a:t>
            </a:r>
            <a:r>
              <a:rPr lang="en-US" sz="2800" dirty="0" smtClean="0"/>
              <a:t>[</a:t>
            </a:r>
            <a:r>
              <a:rPr lang="en-US" sz="2800" dirty="0" err="1" smtClean="0"/>
              <a:t>сайт</a:t>
            </a:r>
            <a:r>
              <a:rPr lang="en-US" sz="2800" dirty="0" smtClean="0"/>
              <a:t>] / </a:t>
            </a:r>
            <a:r>
              <a:rPr lang="en-US" sz="2800" dirty="0" err="1" smtClean="0"/>
              <a:t>А.Шварев</a:t>
            </a:r>
            <a:r>
              <a:rPr lang="en-US" sz="2800" dirty="0" smtClean="0"/>
              <a:t>. </a:t>
            </a:r>
            <a:r>
              <a:rPr lang="ru-RU" sz="2800" dirty="0" smtClean="0"/>
              <a:t>– </a:t>
            </a:r>
            <a:r>
              <a:rPr lang="en-US" sz="2800" dirty="0" smtClean="0"/>
              <a:t>[</a:t>
            </a:r>
            <a:r>
              <a:rPr lang="ru-RU" sz="2800" dirty="0" smtClean="0"/>
              <a:t>СПб.</a:t>
            </a:r>
            <a:r>
              <a:rPr lang="en-US" sz="2800" dirty="0" smtClean="0"/>
              <a:t>], </a:t>
            </a:r>
            <a:r>
              <a:rPr lang="ru-RU" sz="2800" dirty="0" smtClean="0"/>
              <a:t>2000–2004. – </a:t>
            </a:r>
            <a:r>
              <a:rPr lang="en-US" sz="2800" dirty="0" smtClean="0"/>
              <a:t>URL</a:t>
            </a:r>
            <a:r>
              <a:rPr lang="ru-RU" sz="2800" dirty="0" smtClean="0"/>
              <a:t>: http://www.aroundspb.ru/history/poroh/poroh.php (дата обращения: 16.10.2010).</a:t>
            </a:r>
            <a:r>
              <a:rPr lang="en-US" sz="2800" dirty="0" smtClean="0"/>
              <a:t>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886957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effectLst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8569325" cy="6858000"/>
          </a:xfrm>
        </p:spPr>
      </p:pic>
    </p:spTree>
    <p:extLst>
      <p:ext uri="{BB962C8B-B14F-4D97-AF65-F5344CB8AC3E}">
        <p14:creationId xmlns:p14="http://schemas.microsoft.com/office/powerpoint/2010/main" val="334744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Выходим на главную страницу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2875"/>
            <a:ext cx="8229600" cy="5184775"/>
          </a:xfrm>
        </p:spPr>
      </p:pic>
    </p:spTree>
    <p:extLst>
      <p:ext uri="{BB962C8B-B14F-4D97-AF65-F5344CB8AC3E}">
        <p14:creationId xmlns:p14="http://schemas.microsoft.com/office/powerpoint/2010/main" val="1940653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Электронные ресурсы</a:t>
            </a:r>
            <a:br>
              <a:rPr lang="ru-RU" i="1" smtClean="0"/>
            </a:br>
            <a:r>
              <a:rPr lang="ru-RU" i="1" smtClean="0"/>
              <a:t>_______________________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ru-RU" dirty="0" smtClean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2800" dirty="0" smtClean="0">
                <a:effectLst/>
              </a:rPr>
              <a:t>Архитектор и его творение : Антоний Осипович </a:t>
            </a:r>
            <a:r>
              <a:rPr lang="ru-RU" sz="2800" dirty="0" err="1" smtClean="0">
                <a:effectLst/>
              </a:rPr>
              <a:t>Томишко</a:t>
            </a:r>
            <a:r>
              <a:rPr lang="ru-RU" sz="2800" dirty="0" smtClean="0">
                <a:effectLst/>
              </a:rPr>
              <a:t>, архитектор Крестов // Кресты и окрестности : собр. материалов о </a:t>
            </a:r>
            <a:r>
              <a:rPr lang="ru-RU" sz="2800" dirty="0" err="1" smtClean="0">
                <a:effectLst/>
              </a:rPr>
              <a:t>питер</a:t>
            </a:r>
            <a:r>
              <a:rPr lang="ru-RU" sz="2800" dirty="0" smtClean="0">
                <a:effectLst/>
              </a:rPr>
              <a:t>. тюрьме : [сайт] / В</a:t>
            </a:r>
            <a:r>
              <a:rPr lang="en-US" sz="2800" dirty="0" smtClean="0">
                <a:effectLst/>
              </a:rPr>
              <a:t>.</a:t>
            </a:r>
            <a:r>
              <a:rPr lang="ru-RU" sz="2800" dirty="0" smtClean="0">
                <a:effectLst/>
              </a:rPr>
              <a:t>Ф. Лурье. – </a:t>
            </a:r>
            <a:r>
              <a:rPr lang="en-US" sz="2800" dirty="0" smtClean="0">
                <a:effectLst/>
              </a:rPr>
              <a:t>[</a:t>
            </a:r>
            <a:r>
              <a:rPr lang="ru-RU" sz="2800" dirty="0" smtClean="0">
                <a:effectLst/>
              </a:rPr>
              <a:t>СПб.</a:t>
            </a:r>
            <a:r>
              <a:rPr lang="en-US" sz="2800" dirty="0" smtClean="0">
                <a:effectLst/>
              </a:rPr>
              <a:t>], </a:t>
            </a:r>
            <a:r>
              <a:rPr lang="ru-RU" sz="2800" dirty="0" smtClean="0">
                <a:effectLst/>
              </a:rPr>
              <a:t>2000. – </a:t>
            </a:r>
            <a:r>
              <a:rPr lang="en-US" sz="2800" dirty="0" smtClean="0">
                <a:effectLst/>
              </a:rPr>
              <a:t>URL: </a:t>
            </a:r>
            <a:r>
              <a:rPr lang="ru-RU" sz="2800" u="sng" dirty="0" smtClean="0">
                <a:solidFill>
                  <a:srgbClr val="0000FF"/>
                </a:solidFill>
                <a:effectLst/>
                <a:hlinkClick r:id="rId2"/>
              </a:rPr>
              <a:t>http://www.ruthenia.ru/folktee/CYBERSTOL/turma_lager/architektor.html</a:t>
            </a:r>
            <a:r>
              <a:rPr lang="ru-RU" sz="2800" dirty="0" smtClean="0">
                <a:effectLst/>
              </a:rPr>
              <a:t> (16.12.2005).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sz="36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999282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50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47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Статья</a:t>
            </a:r>
            <a:br>
              <a:rPr lang="ru-RU" dirty="0" smtClean="0"/>
            </a:br>
            <a:r>
              <a:rPr lang="ru-RU" dirty="0" smtClean="0"/>
              <a:t>_____________________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ru-RU" sz="2800" dirty="0" smtClean="0">
              <a:effectLst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2400" b="1" dirty="0" smtClean="0"/>
              <a:t>Балашов Е.М. Академическая гимназия [Электронный ресурс] // Санкт-Петербург : энциклопедия : [Интернет-версия]. – СПб., [2004]. – </a:t>
            </a:r>
            <a:r>
              <a:rPr lang="en-US" sz="2400" b="1" dirty="0" smtClean="0"/>
              <a:t>URL</a:t>
            </a:r>
            <a:r>
              <a:rPr lang="ru-RU" sz="2400" b="1" dirty="0" smtClean="0"/>
              <a:t>: </a:t>
            </a:r>
            <a:r>
              <a:rPr lang="ru-RU" sz="2400" b="1" u="sng" dirty="0" smtClean="0">
                <a:solidFill>
                  <a:srgbClr val="0000FF"/>
                </a:solidFill>
                <a:hlinkClick r:id="rId2"/>
              </a:rPr>
              <a:t>http://www.encspb.ru/ru/article.php?kod=2804011723</a:t>
            </a:r>
            <a:r>
              <a:rPr lang="ru-RU" sz="2400" b="1" dirty="0" smtClean="0"/>
              <a:t> (дата обращения: 24.07.2010).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ru-RU" sz="2400" b="1" dirty="0" smtClean="0"/>
          </a:p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6943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dirty="0" smtClean="0"/>
              <a:t>Однако!</a:t>
            </a:r>
            <a:endParaRPr lang="ru-RU" sz="4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4000" dirty="0" smtClean="0"/>
              <a:t>Рекомендуется ссылаться или включать в список лишь те ресурсы, которые существуют только в электронном формате.</a:t>
            </a:r>
          </a:p>
        </p:txBody>
      </p:sp>
    </p:spTree>
    <p:extLst>
      <p:ext uri="{BB962C8B-B14F-4D97-AF65-F5344CB8AC3E}">
        <p14:creationId xmlns:p14="http://schemas.microsoft.com/office/powerpoint/2010/main" val="101221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828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Конкретные</a:t>
            </a:r>
          </a:p>
          <a:p>
            <a:r>
              <a:rPr lang="ru-RU" sz="3600" dirty="0" smtClean="0"/>
              <a:t>Должны соответствовать названию главы</a:t>
            </a:r>
          </a:p>
          <a:p>
            <a:r>
              <a:rPr lang="ru-RU" sz="3600" dirty="0" smtClean="0"/>
              <a:t>Вывод каждой главы должен быть ответом на задачу</a:t>
            </a:r>
          </a:p>
          <a:p>
            <a:endParaRPr lang="ru-RU" sz="3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782960"/>
          </a:xfrm>
        </p:spPr>
        <p:txBody>
          <a:bodyPr/>
          <a:lstStyle/>
          <a:p>
            <a:pPr algn="ctr"/>
            <a:r>
              <a:rPr lang="ru-RU" sz="3600" b="1" dirty="0" smtClean="0"/>
              <a:t>Задачи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30714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i="1" dirty="0" smtClean="0"/>
              <a:t>Основные источники информации</a:t>
            </a:r>
            <a:br>
              <a:rPr lang="ru-RU" sz="3600" i="1" dirty="0" smtClean="0"/>
            </a:br>
            <a:r>
              <a:rPr lang="ru-RU" sz="3600" i="1" dirty="0" smtClean="0"/>
              <a:t>о сетевом документе (ресурсе)</a:t>
            </a:r>
            <a:br>
              <a:rPr lang="ru-RU" sz="3600" i="1" dirty="0" smtClean="0"/>
            </a:br>
            <a:r>
              <a:rPr lang="ru-RU" sz="3600" i="1" dirty="0" smtClean="0"/>
              <a:t>_______________________________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7467600" cy="43490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u="sng" dirty="0" smtClean="0"/>
              <a:t>экранная </a:t>
            </a:r>
            <a:r>
              <a:rPr lang="ru-RU" sz="2800" u="sng" dirty="0" smtClean="0"/>
              <a:t>титульная страница документа</a:t>
            </a:r>
            <a:r>
              <a:rPr lang="ru-RU" sz="2800" dirty="0" smtClean="0"/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главная (домашняя) страница сайта;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верхнее диалоговое окно;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отдельные разделы ресурса (например, «О сайте»);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копирайт и др.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/>
              <a:t>при разночтениях предпочтение отдается заглавию, указанному в главном источнике информации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57638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Таким образом,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kumimoji="1" lang="ru-RU" altLang="ru-RU" sz="2800" dirty="0" smtClean="0">
              <a:effectLst/>
              <a:latin typeface="Times New Roman" pitchFamily="18" charset="0"/>
            </a:endParaRPr>
          </a:p>
          <a:p>
            <a:pPr lvl="1"/>
            <a:r>
              <a:rPr kumimoji="1" lang="ru-RU" altLang="ru-RU" sz="2800" dirty="0" smtClean="0">
                <a:effectLst/>
              </a:rPr>
              <a:t>Библиографическое описание позволяет:</a:t>
            </a:r>
          </a:p>
          <a:p>
            <a:pPr lvl="1"/>
            <a:r>
              <a:rPr kumimoji="1" lang="ru-RU" altLang="ru-RU" sz="2800" u="sng" dirty="0" smtClean="0">
                <a:effectLst/>
              </a:rPr>
              <a:t>идентифицировать</a:t>
            </a:r>
            <a:r>
              <a:rPr kumimoji="1" lang="ru-RU" altLang="ru-RU" sz="2800" dirty="0" smtClean="0">
                <a:effectLst/>
              </a:rPr>
              <a:t> </a:t>
            </a:r>
            <a:r>
              <a:rPr kumimoji="1" lang="ru-RU" altLang="ru-RU" sz="2800" dirty="0" smtClean="0">
                <a:effectLst/>
              </a:rPr>
              <a:t>документ (книгу, статью, электронный ресурс);</a:t>
            </a:r>
          </a:p>
          <a:p>
            <a:pPr lvl="1"/>
            <a:r>
              <a:rPr kumimoji="1" lang="ru-RU" altLang="ru-RU" sz="2800" u="sng" dirty="0" smtClean="0">
                <a:effectLst/>
              </a:rPr>
              <a:t>получить представление о его содержании</a:t>
            </a:r>
            <a:r>
              <a:rPr kumimoji="1" lang="ru-RU" altLang="ru-RU" sz="2800" dirty="0" smtClean="0">
                <a:effectLst/>
              </a:rPr>
              <a:t>, назначении, режиме доступа.</a:t>
            </a:r>
          </a:p>
          <a:p>
            <a:pPr>
              <a:buClrTx/>
              <a:buFontTx/>
              <a:buNone/>
            </a:pPr>
            <a:r>
              <a:rPr kumimoji="1" lang="ru-RU" altLang="ru-RU" sz="3200" dirty="0" smtClean="0">
                <a:effectLst/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0586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75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Список использованной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867306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Еще о </a:t>
            </a:r>
            <a:br>
              <a:rPr lang="ru-RU" sz="2800" dirty="0" smtClean="0"/>
            </a:br>
            <a:r>
              <a:rPr lang="ru-RU" sz="3600" dirty="0" smtClean="0"/>
              <a:t>способе расположения материала: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3072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400" dirty="0" smtClean="0"/>
              <a:t>Алфавитный.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Можно выделить!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Источники: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а)	 неопубликованные: архивные материалы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б)	 опубликованные: сборники документов и материалов, статистические справочники, мемуары, газеты, журналы.</a:t>
            </a:r>
            <a:endParaRPr lang="en-US" sz="24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381000" indent="-381000"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02096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u="sng" dirty="0" smtClean="0"/>
              <a:t>Список использованной литературы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1435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80 лет автобусному движению в Санкт-Петербурге : [сборник] / Ком. по культуре Правительства С.-Петербурга, </a:t>
            </a:r>
            <a:r>
              <a:rPr lang="ru-RU" sz="1800" dirty="0" err="1" smtClean="0"/>
              <a:t>Гос</a:t>
            </a:r>
            <a:r>
              <a:rPr lang="ru-RU" sz="1800" dirty="0" smtClean="0"/>
              <a:t>. музей истории С.-Петербурга, </a:t>
            </a:r>
            <a:r>
              <a:rPr lang="ru-RU" sz="1800" dirty="0" err="1" smtClean="0"/>
              <a:t>СПбГУП</a:t>
            </a:r>
            <a:r>
              <a:rPr lang="ru-RU" sz="1800" dirty="0" smtClean="0"/>
              <a:t> «</a:t>
            </a:r>
            <a:r>
              <a:rPr lang="ru-RU" sz="1800" dirty="0" err="1" smtClean="0"/>
              <a:t>Пассажиравтотранс</a:t>
            </a:r>
            <a:r>
              <a:rPr lang="ru-RU" sz="1800" dirty="0" smtClean="0"/>
              <a:t>». – СПб. : ГМИ СПб, 2006. – 112 с.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ru-RU" sz="1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1800" dirty="0" err="1" smtClean="0"/>
              <a:t>Гутцайт</a:t>
            </a:r>
            <a:r>
              <a:rPr lang="ru-RU" sz="1800" dirty="0" smtClean="0"/>
              <a:t> Р.М. Об опыте работы автобусного транспорта Ленинграда : (к 50-летию автобусного сообщения в Ленинграде) / </a:t>
            </a:r>
            <a:r>
              <a:rPr lang="ru-RU" sz="1800" dirty="0" err="1" smtClean="0"/>
              <a:t>М-во</a:t>
            </a:r>
            <a:r>
              <a:rPr lang="ru-RU" sz="1800" dirty="0" smtClean="0"/>
              <a:t> </a:t>
            </a:r>
            <a:r>
              <a:rPr lang="ru-RU" sz="1800" dirty="0" err="1" smtClean="0"/>
              <a:t>автомоб</a:t>
            </a:r>
            <a:r>
              <a:rPr lang="ru-RU" sz="1800" dirty="0" smtClean="0"/>
              <a:t>. транспорта РСФСР</a:t>
            </a:r>
            <a:r>
              <a:rPr lang="en-US" sz="1800" dirty="0" smtClean="0"/>
              <a:t>,</a:t>
            </a:r>
            <a:r>
              <a:rPr lang="ru-RU" sz="1800" dirty="0" smtClean="0"/>
              <a:t> ЦБНТИ. – М., 1977. – 38 с.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ru-RU" sz="1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Жуковский А.П. Автобус // Санкт-Петербург : энциклопедия. – СПб. ; М. , 2004. – С. 9–10.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ru-RU" sz="1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История автомобильного транспорта России до 1917 [г.] / НИИАТ ; сост. Э.Е. Писаренко и др. – М., 1994. – 494 с.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ru-RU" sz="1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От конки до трамвая : из истории </a:t>
            </a:r>
            <a:r>
              <a:rPr lang="ru-RU" sz="1800" dirty="0" err="1" smtClean="0"/>
              <a:t>петерб</a:t>
            </a:r>
            <a:r>
              <a:rPr lang="ru-RU" sz="1800" dirty="0" smtClean="0"/>
              <a:t>. транспорта : [альбом] / авт.-сост. Е. </a:t>
            </a:r>
            <a:r>
              <a:rPr lang="ru-RU" sz="1800" dirty="0" err="1" smtClean="0"/>
              <a:t>Шапилов</a:t>
            </a:r>
            <a:r>
              <a:rPr lang="ru-RU" sz="1800" dirty="0" smtClean="0"/>
              <a:t> и др. – СПб. ; М., 1994. – 239 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36671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+mn-lt"/>
              </a:rPr>
              <a:t>* * *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56. За кадры на транспорте? : газета / … – Л., 1933–1940.</a:t>
            </a:r>
          </a:p>
          <a:p>
            <a:pPr eaLnBrk="1" hangingPunct="1">
              <a:defRPr/>
            </a:pPr>
            <a:r>
              <a:rPr lang="ru-RU" sz="2400" dirty="0" smtClean="0"/>
              <a:t>57. Ленинградский автобус? : газета / Ленингр. комитет по </a:t>
            </a:r>
            <a:r>
              <a:rPr lang="ru-RU" sz="2400" dirty="0" err="1" smtClean="0"/>
              <a:t>транпорту</a:t>
            </a:r>
            <a:r>
              <a:rPr lang="ru-RU" sz="2400" dirty="0" smtClean="0"/>
              <a:t>?… – Л., 1934–1940.</a:t>
            </a:r>
          </a:p>
          <a:p>
            <a:pPr algn="ctr" eaLnBrk="1" hangingPunct="1">
              <a:defRPr/>
            </a:pPr>
            <a:endParaRPr lang="ru-RU" sz="2400" dirty="0" smtClean="0"/>
          </a:p>
          <a:p>
            <a:pPr algn="ctr" eaLnBrk="1" hangingPunct="1">
              <a:defRPr/>
            </a:pPr>
            <a:r>
              <a:rPr lang="ru-RU" sz="2400" dirty="0" smtClean="0"/>
              <a:t>* * *</a:t>
            </a:r>
          </a:p>
          <a:p>
            <a:pPr eaLnBrk="1" hangingPunct="1">
              <a:defRPr/>
            </a:pPr>
            <a:r>
              <a:rPr lang="ru-RU" sz="2400" dirty="0" smtClean="0"/>
              <a:t>58. Центральный государственный архив Санкт-Петербурга (ЦГА СПб). Ф. … 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en-US" sz="2400" dirty="0" smtClean="0"/>
              <a:t>NB! </a:t>
            </a:r>
            <a:r>
              <a:rPr lang="ru-RU" sz="2400" dirty="0" smtClean="0"/>
              <a:t>Как правило, не имеет смысла выделять электронные ресурсы.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1677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926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Отсылки к списку литературы</a:t>
            </a:r>
            <a:endParaRPr lang="ru-RU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3000"/>
            <a:ext cx="8064896" cy="5410200"/>
          </a:xfrm>
        </p:spPr>
        <p:txBody>
          <a:bodyPr/>
          <a:lstStyle/>
          <a:p>
            <a:pPr marL="860425" lvl="2" indent="146050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В списке:</a:t>
            </a:r>
            <a:endParaRPr lang="ru-RU" sz="2000" b="1" dirty="0" smtClean="0">
              <a:effectLst/>
            </a:endParaRPr>
          </a:p>
          <a:p>
            <a:pPr marL="860425" lvl="2" indent="146050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114. </a:t>
            </a:r>
            <a:r>
              <a:rPr lang="ru-RU" sz="2000" b="1" dirty="0" err="1" smtClean="0"/>
              <a:t>Гревс</a:t>
            </a:r>
            <a:r>
              <a:rPr lang="ru-RU" sz="2000" b="1" dirty="0" smtClean="0"/>
              <a:t> И.М. Монументальный город и исторические экскурсии : (основная идея </a:t>
            </a:r>
            <a:r>
              <a:rPr lang="ru-RU" sz="2000" b="1" dirty="0" err="1" smtClean="0"/>
              <a:t>образоват</a:t>
            </a:r>
            <a:r>
              <a:rPr lang="ru-RU" sz="2000" b="1" dirty="0" smtClean="0"/>
              <a:t>. путешествий по крупным городам) / И.М. </a:t>
            </a:r>
            <a:r>
              <a:rPr lang="ru-RU" sz="2000" b="1" dirty="0" err="1" smtClean="0"/>
              <a:t>Гревс</a:t>
            </a:r>
            <a:r>
              <a:rPr lang="ru-RU" sz="2000" b="1" dirty="0" smtClean="0"/>
              <a:t>. – </a:t>
            </a:r>
            <a:r>
              <a:rPr lang="ru-RU" sz="2000" b="1" dirty="0" err="1" smtClean="0"/>
              <a:t>Пг</a:t>
            </a:r>
            <a:r>
              <a:rPr lang="ru-RU" sz="2000" b="1" dirty="0" smtClean="0"/>
              <a:t>., 1921. – 14 с.</a:t>
            </a:r>
          </a:p>
          <a:p>
            <a:pPr eaLnBrk="1" hangingPunct="1">
              <a:defRPr/>
            </a:pPr>
            <a:endParaRPr lang="ru-RU" sz="2000" b="1" dirty="0" smtClean="0"/>
          </a:p>
          <a:p>
            <a:pPr eaLnBrk="1" hangingPunct="1">
              <a:defRPr/>
            </a:pPr>
            <a:r>
              <a:rPr lang="ru-RU" sz="2000" b="1" dirty="0" smtClean="0"/>
              <a:t>В </a:t>
            </a:r>
            <a:r>
              <a:rPr lang="ru-RU" sz="2000" b="1" dirty="0" smtClean="0"/>
              <a:t>тексте:</a:t>
            </a:r>
            <a:endParaRPr lang="ru-RU" sz="2800" b="1" dirty="0" smtClean="0"/>
          </a:p>
          <a:p>
            <a:pPr eaLnBrk="1" hangingPunct="1">
              <a:defRPr/>
            </a:pPr>
            <a:r>
              <a:rPr lang="ru-RU" sz="1800" b="1" dirty="0" smtClean="0"/>
              <a:t>Одной из наиболее важных работ И.М. </a:t>
            </a:r>
            <a:r>
              <a:rPr lang="ru-RU" sz="1800" b="1" dirty="0" err="1" smtClean="0"/>
              <a:t>Гревса</a:t>
            </a:r>
            <a:r>
              <a:rPr lang="ru-RU" sz="1800" b="1" dirty="0" smtClean="0"/>
              <a:t> является программная статья 1921 г. «Монументальный город и исторические экскурсии» [114].</a:t>
            </a:r>
            <a:r>
              <a:rPr lang="ru-RU" sz="2000" b="1" dirty="0" smtClean="0"/>
              <a:t> </a:t>
            </a:r>
          </a:p>
          <a:p>
            <a:pPr marL="0" indent="0" eaLnBrk="1" hangingPunct="1">
              <a:buNone/>
              <a:defRPr/>
            </a:pPr>
            <a:endParaRPr lang="ru-RU" sz="2000" b="1" dirty="0" smtClean="0">
              <a:effectLst/>
            </a:endParaRPr>
          </a:p>
          <a:p>
            <a:pPr eaLnBrk="1" hangingPunct="1">
              <a:defRPr/>
            </a:pPr>
            <a:r>
              <a:rPr lang="ru-RU" sz="2000" b="1" dirty="0" smtClean="0"/>
              <a:t>В черновике:</a:t>
            </a:r>
            <a:endParaRPr lang="ru-RU" sz="2000" b="1" dirty="0" smtClean="0">
              <a:effectLst/>
            </a:endParaRPr>
          </a:p>
          <a:p>
            <a:pPr marL="0" indent="0" eaLnBrk="1" hangingPunct="1">
              <a:buNone/>
              <a:defRPr/>
            </a:pPr>
            <a:r>
              <a:rPr lang="ru-RU" sz="2000" b="1" dirty="0" smtClean="0"/>
              <a:t>Одной </a:t>
            </a:r>
            <a:r>
              <a:rPr lang="ru-RU" sz="2000" b="1" dirty="0" smtClean="0"/>
              <a:t>из наиболее важных работ И.М. </a:t>
            </a:r>
            <a:r>
              <a:rPr lang="ru-RU" sz="2000" b="1" dirty="0" err="1" smtClean="0"/>
              <a:t>Гревса</a:t>
            </a:r>
            <a:r>
              <a:rPr lang="ru-RU" sz="2000" b="1" dirty="0" smtClean="0"/>
              <a:t> является программная статья 1921 г. «Монументальный город и исторические экскурсии» [</a:t>
            </a:r>
            <a:r>
              <a:rPr lang="ru-RU" sz="2000" b="1" dirty="0" err="1" smtClean="0"/>
              <a:t>Гревс</a:t>
            </a:r>
            <a:r>
              <a:rPr lang="ru-RU" sz="2000" b="1" dirty="0" smtClean="0"/>
              <a:t>, Монументальный].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94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Отсылки к списку литературы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 списке:</a:t>
            </a:r>
          </a:p>
          <a:p>
            <a:pPr lvl="1" eaLnBrk="1" hangingPunct="1">
              <a:defRPr/>
            </a:pPr>
            <a:r>
              <a:rPr lang="ru-RU" sz="2400" smtClean="0"/>
              <a:t>13. Каталог Первой Международной выставки исторических и современных костюмов и их принадлежностей, С.-Петербург, 1902-1903. – СПб., 1902. – 98 с.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В тексте:</a:t>
            </a:r>
          </a:p>
          <a:p>
            <a:pPr lvl="1" eaLnBrk="1" hangingPunct="1">
              <a:defRPr/>
            </a:pPr>
            <a:r>
              <a:rPr lang="ru-RU" sz="2400" smtClean="0"/>
              <a:t>Мастерская Екатерины Алексеевой по изготовлению дамского платья располагалась в Ковенском переулке, дом 11 </a:t>
            </a:r>
            <a:r>
              <a:rPr lang="en-US" sz="2400" smtClean="0"/>
              <a:t>[</a:t>
            </a:r>
            <a:r>
              <a:rPr lang="ru-RU" sz="2400" smtClean="0"/>
              <a:t>13, с. 24</a:t>
            </a:r>
            <a:r>
              <a:rPr lang="en-US" sz="2400" smtClean="0"/>
              <a:t>].</a:t>
            </a:r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13145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Если источник недоступен </a:t>
            </a:r>
            <a:br>
              <a:rPr lang="ru-RU" sz="3600" smtClean="0"/>
            </a:br>
            <a:r>
              <a:rPr lang="ru-RU" sz="3200" smtClean="0"/>
              <a:t>(непрямое цитирование)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В списке:</a:t>
            </a:r>
            <a:endParaRPr lang="en-US" sz="2800" i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smtClean="0"/>
              <a:t>23. Каганович Б.С. Люди и судьбы : Д.И.Шаховской, С.Ф. Ольденбург, В.И.Вернадский, И.М. Гревс по их переписке 1920-1930-х гг. // Звезда. - 1992. - № 5/6. - С. 160-170.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В тексте: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smtClean="0"/>
              <a:t>28 марта 1928 г. Шаховской писал  Гревсу «Мы во многом не согласны с Сергеем </a:t>
            </a:r>
            <a:r>
              <a:rPr lang="ru-RU" sz="2400" u="sng" smtClean="0"/>
              <a:t>(Ольденбургом - С.М.)</a:t>
            </a:r>
            <a:r>
              <a:rPr lang="ru-RU" sz="2400" smtClean="0"/>
              <a:t> и по философским и по практическим вопросам…» </a:t>
            </a:r>
            <a:r>
              <a:rPr lang="en-US" sz="2400" smtClean="0"/>
              <a:t>[</a:t>
            </a:r>
            <a:r>
              <a:rPr lang="ru-RU" sz="2400" smtClean="0"/>
              <a:t>Цит. по: </a:t>
            </a:r>
            <a:r>
              <a:rPr lang="en-US" sz="2400" smtClean="0"/>
              <a:t>23,</a:t>
            </a:r>
            <a:r>
              <a:rPr lang="ru-RU" sz="2400" smtClean="0"/>
              <a:t>  с.</a:t>
            </a:r>
            <a:r>
              <a:rPr lang="en-US" sz="2400" smtClean="0"/>
              <a:t> </a:t>
            </a:r>
            <a:r>
              <a:rPr lang="ru-RU" sz="2400" smtClean="0"/>
              <a:t>162].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6701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Архивные документы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006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Центральный государственный исторический архив Санкт-Петербурга (ЦГИА СПб.) Ф. 8816. Оп. 1. Д. 9. Л. 21.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Там же. Л. 21 об.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Российский государственный исторический архив (РГИА). Ф. 126. Оп. 1. Д. 199. 1803 г. Л. 2.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ЦГИА СПб. Ф. 12. Оп. 5. Д. 99. Л. 1.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ОР РНБ (Отдел рукописей Российской национальной библиотеки). Ф. 741. …</a:t>
            </a:r>
          </a:p>
        </p:txBody>
      </p:sp>
    </p:spTree>
    <p:extLst>
      <p:ext uri="{BB962C8B-B14F-4D97-AF65-F5344CB8AC3E}">
        <p14:creationId xmlns:p14="http://schemas.microsoft.com/office/powerpoint/2010/main" val="309354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75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Оформление ссылок на литературу и источники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33360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Архивные документы</a:t>
            </a:r>
            <a:br>
              <a:rPr lang="ru-RU" sz="4000" smtClean="0"/>
            </a:br>
            <a:r>
              <a:rPr lang="ru-RU" sz="4000" smtClean="0"/>
              <a:t>___________________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56565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effectLst/>
              </a:rPr>
              <a:t>Лосев В.М</a:t>
            </a:r>
            <a:r>
              <a:rPr lang="ru-RU" dirty="0" smtClean="0">
                <a:effectLst/>
              </a:rPr>
              <a:t>. К вопросу о создании при обществе “Старый Петербург – Новый Ленинград” библиографической секции (комиссии) : записка // ОР РНБ. Ф. 443. Ед. хр. 248. Л. 2.</a:t>
            </a:r>
          </a:p>
          <a:p>
            <a:pPr eaLnBrk="1" hangingPunct="1">
              <a:defRPr/>
            </a:pPr>
            <a:endParaRPr lang="ru-RU" dirty="0" smtClean="0">
              <a:effectLst/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8401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и оформление приложений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64804"/>
            <a:ext cx="8136904" cy="352839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Таблицы, схемы, графики, диаграммы, карты, словарь терминов, ксерокопии, рисунки….</a:t>
            </a:r>
          </a:p>
          <a:p>
            <a:pPr algn="just"/>
            <a:r>
              <a:rPr lang="ru-RU" sz="2800" dirty="0" smtClean="0"/>
              <a:t>Страницы приложений продолжают сквозную нумерацию работы</a:t>
            </a:r>
          </a:p>
          <a:p>
            <a:pPr algn="just"/>
            <a:r>
              <a:rPr lang="ru-RU" sz="2800" dirty="0" smtClean="0"/>
              <a:t>Приложения тоже нумеруются. В тексте имеют отсылку (например: см. приложение 1)</a:t>
            </a:r>
          </a:p>
          <a:p>
            <a:pPr algn="just"/>
            <a:r>
              <a:rPr lang="ru-RU" sz="2800" dirty="0" smtClean="0"/>
              <a:t>Все приложения должны быть </a:t>
            </a:r>
            <a:r>
              <a:rPr lang="ru-RU" sz="2800" dirty="0" err="1" smtClean="0"/>
              <a:t>атрибутированны</a:t>
            </a:r>
            <a:r>
              <a:rPr lang="ru-RU" sz="2800" dirty="0" smtClean="0"/>
              <a:t>, и иметь отсылку на источник!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3528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7500"/>
            <a:ext cx="7838256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Историко-краеведческие источники в сети Интернет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2266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Титульный лист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Название учебного заведения</a:t>
            </a:r>
          </a:p>
          <a:p>
            <a:pPr eaLnBrk="1" hangingPunct="1">
              <a:defRPr/>
            </a:pPr>
            <a:r>
              <a:rPr lang="ru-RU" smtClean="0"/>
              <a:t>Тема дипломной работы</a:t>
            </a:r>
          </a:p>
          <a:p>
            <a:pPr eaLnBrk="1" hangingPunct="1">
              <a:defRPr/>
            </a:pPr>
            <a:r>
              <a:rPr lang="ru-RU" smtClean="0"/>
              <a:t>Фамилия, имя и отчество исполнителя</a:t>
            </a:r>
          </a:p>
          <a:p>
            <a:pPr eaLnBrk="1" hangingPunct="1">
              <a:defRPr/>
            </a:pPr>
            <a:r>
              <a:rPr lang="ru-RU" smtClean="0"/>
              <a:t>Фамилия, имя и отчество научного руководителя</a:t>
            </a:r>
          </a:p>
          <a:p>
            <a:pPr eaLnBrk="1" hangingPunct="1">
              <a:defRPr/>
            </a:pPr>
            <a:r>
              <a:rPr lang="ru-RU" smtClean="0"/>
              <a:t>Дата (год) исполнения</a:t>
            </a:r>
          </a:p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627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>Государственное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«Санкт-Петербургский городской Дворец творчества юных»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86812" cy="5043488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Н.Г. Славянов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и Императорское Русское техническое общество  в Петербурге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Выполнила: Екатерина </a:t>
            </a:r>
            <a:r>
              <a:rPr lang="ru-RU" sz="1600" dirty="0" err="1" smtClean="0"/>
              <a:t>Гарбарук</a:t>
            </a:r>
            <a:r>
              <a:rPr lang="ru-RU" sz="1600" dirty="0" smtClean="0"/>
              <a:t>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11кл. ГОУ «Физико-технический лицей»,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Калининский р-н,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клуб «</a:t>
            </a:r>
            <a:r>
              <a:rPr lang="ru-RU" sz="1600" dirty="0" err="1" smtClean="0"/>
              <a:t>Петрополь</a:t>
            </a:r>
            <a:r>
              <a:rPr lang="ru-RU" sz="1600" dirty="0" smtClean="0"/>
              <a:t>» ГОУ «</a:t>
            </a:r>
            <a:r>
              <a:rPr lang="ru-RU" sz="1600" dirty="0" err="1" smtClean="0"/>
              <a:t>СПбГДТЮ</a:t>
            </a:r>
            <a:r>
              <a:rPr lang="ru-RU" sz="1600" dirty="0" smtClean="0"/>
              <a:t>»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Руководитель: Елена Павловна </a:t>
            </a:r>
            <a:r>
              <a:rPr lang="ru-RU" sz="1600" dirty="0" err="1" smtClean="0"/>
              <a:t>Стальмак</a:t>
            </a:r>
            <a:r>
              <a:rPr lang="ru-RU" sz="1600" dirty="0" smtClean="0"/>
              <a:t>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руководитель клуба «</a:t>
            </a:r>
            <a:r>
              <a:rPr lang="ru-RU" sz="1600" dirty="0" err="1" smtClean="0"/>
              <a:t>Петрополь</a:t>
            </a:r>
            <a:r>
              <a:rPr lang="ru-RU" sz="1600" dirty="0" smtClean="0"/>
              <a:t>» ГОУ «</a:t>
            </a:r>
            <a:r>
              <a:rPr lang="ru-RU" sz="1600" dirty="0" err="1" smtClean="0"/>
              <a:t>СПбГДТЮ</a:t>
            </a:r>
            <a:r>
              <a:rPr lang="ru-RU" sz="1600" dirty="0" smtClean="0"/>
              <a:t>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 </a:t>
            </a:r>
            <a:r>
              <a:rPr lang="ru-RU" sz="1400" dirty="0" smtClean="0"/>
              <a:t>Санкт-Петербург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2011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941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Справочный аппарат</a:t>
            </a:r>
          </a:p>
        </p:txBody>
      </p:sp>
      <p:sp>
        <p:nvSpPr>
          <p:cNvPr id="4403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2800" dirty="0" smtClean="0"/>
              <a:t>Оглавление (с указанием разделов и страниц, на кот. они расположены);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Список использованной литературы;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Отсылки к списку литературы;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Приложения.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867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Список использованной литературы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__________________________________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u="sng" dirty="0" smtClean="0"/>
              <a:t>Алфавитный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b="1" dirty="0" smtClean="0"/>
              <a:t>Алфавит фамилий авторов и заглавий</a:t>
            </a:r>
            <a:r>
              <a:rPr lang="ru-RU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u="sng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u="sng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u="sng" dirty="0" smtClean="0"/>
              <a:t>Хронологический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dirty="0" smtClean="0"/>
              <a:t>Хронология событий или по годам издания – для изучения данной темы во времени;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u="sng" dirty="0" smtClean="0"/>
              <a:t>Систематический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dirty="0" smtClean="0"/>
              <a:t>Тематическое расположение в соответствии с главами.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47092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1730</Words>
  <Application>Microsoft Office PowerPoint</Application>
  <PresentationFormat>Экран (4:3)</PresentationFormat>
  <Paragraphs>252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Эркер</vt:lpstr>
      <vt:lpstr>Исследовательская работа учащихся. Опыт составления и рецензирования</vt:lpstr>
      <vt:lpstr>Начало…</vt:lpstr>
      <vt:lpstr>цели</vt:lpstr>
      <vt:lpstr>Задачи</vt:lpstr>
      <vt:lpstr>Оформление ссылок на литературу и источники</vt:lpstr>
      <vt:lpstr>Титульный лист</vt:lpstr>
      <vt:lpstr>Государственное образовательное учреждение «Санкт-Петербургский городской Дворец творчества юных» </vt:lpstr>
      <vt:lpstr>Справочный аппарат</vt:lpstr>
      <vt:lpstr>Список использованной литературы</vt:lpstr>
      <vt:lpstr>Требования к алфавитному списку использованной литературы</vt:lpstr>
      <vt:lpstr>Библиографическое описание книги </vt:lpstr>
      <vt:lpstr>Библиографическое описание книги под заглавием  (4 и более авторов, сборники, материалы конференций, справочники)</vt:lpstr>
      <vt:lpstr>Сведения об издании ____________________________</vt:lpstr>
      <vt:lpstr>Сведения об издательстве</vt:lpstr>
      <vt:lpstr>Выходные данные место издания : издательство, год издания ____________________________________</vt:lpstr>
      <vt:lpstr>Сведения об объеме (число страниц, листов, столбцов) ________________________________</vt:lpstr>
      <vt:lpstr>Статья из сборника  _________________________________</vt:lpstr>
      <vt:lpstr>Статья из журнала ___________________________________</vt:lpstr>
      <vt:lpstr>СТАТЬЯ ИЗ ЭНЦИКЛОПЕДИИ _______________________</vt:lpstr>
      <vt:lpstr>Статья из газеты ___________________________________</vt:lpstr>
      <vt:lpstr>Библиографическое описание электронных ресурсов</vt:lpstr>
      <vt:lpstr>Не стоит забывать, интернет – это средство передачи информации, а не источник….</vt:lpstr>
      <vt:lpstr>Библиографическое описание электронных ресурсов</vt:lpstr>
      <vt:lpstr>Чаще всего! 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Выходим на главную страницу</vt:lpstr>
      <vt:lpstr>Электронные ресурсы _______________________</vt:lpstr>
      <vt:lpstr>Презентация PowerPoint</vt:lpstr>
      <vt:lpstr>Презентация PowerPoint</vt:lpstr>
      <vt:lpstr>Статья _____________________</vt:lpstr>
      <vt:lpstr>Однако!</vt:lpstr>
      <vt:lpstr>Основные источники информации о сетевом документе (ресурсе) _______________________________</vt:lpstr>
      <vt:lpstr>Таким образом,</vt:lpstr>
      <vt:lpstr>Список использованной литературы</vt:lpstr>
      <vt:lpstr>Еще о  способе расположения материала:</vt:lpstr>
      <vt:lpstr>Список использованной литературы</vt:lpstr>
      <vt:lpstr> * * * </vt:lpstr>
      <vt:lpstr>Отсылки к списку литературы</vt:lpstr>
      <vt:lpstr>Отсылки к списку литературы</vt:lpstr>
      <vt:lpstr>Если источник недоступен  (непрямое цитирование)</vt:lpstr>
      <vt:lpstr>Архивные документы</vt:lpstr>
      <vt:lpstr>Архивные документы ___________________</vt:lpstr>
      <vt:lpstr>Содержание и оформление приложений </vt:lpstr>
      <vt:lpstr>Историко-краеведческие источники в сети Интернет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учащихся. Опыт составления и рецензирования</dc:title>
  <dc:creator>Пользователь</dc:creator>
  <cp:lastModifiedBy>Пользователь</cp:lastModifiedBy>
  <cp:revision>5</cp:revision>
  <dcterms:created xsi:type="dcterms:W3CDTF">2015-03-04T05:19:23Z</dcterms:created>
  <dcterms:modified xsi:type="dcterms:W3CDTF">2015-03-04T06:13:50Z</dcterms:modified>
</cp:coreProperties>
</file>